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2" d="100"/>
          <a:sy n="152" d="100"/>
        </p:scale>
        <p:origin x="-2008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092CE-F595-4006-8F12-4502412C81E9}" type="datetimeFigureOut">
              <a:rPr lang="en-CA" smtClean="0"/>
              <a:pPr/>
              <a:t>12-04-08</a:t>
            </a:fld>
            <a:endParaRPr lang="en-CA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BDACC-5444-4F0D-8BA4-62889AB49FF9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092CE-F595-4006-8F12-4502412C81E9}" type="datetimeFigureOut">
              <a:rPr lang="en-CA" smtClean="0"/>
              <a:pPr/>
              <a:t>12-04-08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BDACC-5444-4F0D-8BA4-62889AB49FF9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092CE-F595-4006-8F12-4502412C81E9}" type="datetimeFigureOut">
              <a:rPr lang="en-CA" smtClean="0"/>
              <a:pPr/>
              <a:t>12-04-08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BDACC-5444-4F0D-8BA4-62889AB49FF9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092CE-F595-4006-8F12-4502412C81E9}" type="datetimeFigureOut">
              <a:rPr lang="en-CA" smtClean="0"/>
              <a:pPr/>
              <a:t>12-04-08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BDACC-5444-4F0D-8BA4-62889AB49FF9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092CE-F595-4006-8F12-4502412C81E9}" type="datetimeFigureOut">
              <a:rPr lang="en-CA" smtClean="0"/>
              <a:pPr/>
              <a:t>12-04-08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BDACC-5444-4F0D-8BA4-62889AB49FF9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092CE-F595-4006-8F12-4502412C81E9}" type="datetimeFigureOut">
              <a:rPr lang="en-CA" smtClean="0"/>
              <a:pPr/>
              <a:t>12-04-08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BDACC-5444-4F0D-8BA4-62889AB49FF9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092CE-F595-4006-8F12-4502412C81E9}" type="datetimeFigureOut">
              <a:rPr lang="en-CA" smtClean="0"/>
              <a:pPr/>
              <a:t>12-04-08</a:t>
            </a:fld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BDACC-5444-4F0D-8BA4-62889AB49FF9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092CE-F595-4006-8F12-4502412C81E9}" type="datetimeFigureOut">
              <a:rPr lang="en-CA" smtClean="0"/>
              <a:pPr/>
              <a:t>12-04-08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BDACC-5444-4F0D-8BA4-62889AB49FF9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092CE-F595-4006-8F12-4502412C81E9}" type="datetimeFigureOut">
              <a:rPr lang="en-CA" smtClean="0"/>
              <a:pPr/>
              <a:t>12-04-08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BDACC-5444-4F0D-8BA4-62889AB49FF9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092CE-F595-4006-8F12-4502412C81E9}" type="datetimeFigureOut">
              <a:rPr lang="en-CA" smtClean="0"/>
              <a:pPr/>
              <a:t>12-04-08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BDACC-5444-4F0D-8BA4-62889AB49FF9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092CE-F595-4006-8F12-4502412C81E9}" type="datetimeFigureOut">
              <a:rPr lang="en-CA" smtClean="0"/>
              <a:pPr/>
              <a:t>12-04-08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FCBDACC-5444-4F0D-8BA4-62889AB49FF9}" type="slidenum">
              <a:rPr lang="en-CA" smtClean="0"/>
              <a:pPr/>
              <a:t>‹#›</a:t>
            </a:fld>
            <a:endParaRPr lang="en-CA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A5092CE-F595-4006-8F12-4502412C81E9}" type="datetimeFigureOut">
              <a:rPr lang="en-CA" smtClean="0"/>
              <a:pPr/>
              <a:t>12-04-08</a:t>
            </a:fld>
            <a:endParaRPr lang="en-CA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CA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FCBDACC-5444-4F0D-8BA4-62889AB49FF9}" type="slidenum">
              <a:rPr lang="en-CA" smtClean="0"/>
              <a:pPr/>
              <a:t>‹#›</a:t>
            </a:fld>
            <a:endParaRPr lang="en-CA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908720"/>
            <a:ext cx="7851648" cy="1512168"/>
          </a:xfrm>
        </p:spPr>
        <p:txBody>
          <a:bodyPr>
            <a:normAutofit fontScale="90000"/>
          </a:bodyPr>
          <a:lstStyle/>
          <a:p>
            <a:r>
              <a:rPr lang="en-CA" sz="4000" dirty="0" smtClean="0"/>
              <a:t>Denman  Island </a:t>
            </a:r>
            <a:br>
              <a:rPr lang="en-CA" sz="4000" dirty="0" smtClean="0"/>
            </a:br>
            <a:r>
              <a:rPr lang="en-CA" sz="4000" dirty="0" smtClean="0"/>
              <a:t>Volunteer Fire Department</a:t>
            </a:r>
            <a:r>
              <a:rPr lang="en-CA" i="1" dirty="0" smtClean="0"/>
              <a:t/>
            </a:r>
            <a:br>
              <a:rPr lang="en-CA" i="1" dirty="0" smtClean="0"/>
            </a:br>
            <a:endParaRPr lang="en-CA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564904"/>
            <a:ext cx="7854696" cy="2808312"/>
          </a:xfrm>
        </p:spPr>
        <p:txBody>
          <a:bodyPr>
            <a:normAutofit fontScale="92500"/>
          </a:bodyPr>
          <a:lstStyle/>
          <a:p>
            <a:pPr algn="ctr"/>
            <a:r>
              <a:rPr lang="en-CA" sz="6000" dirty="0" smtClean="0">
                <a:latin typeface="BrowalliaUPC" pitchFamily="34" charset="-34"/>
              </a:rPr>
              <a:t>  </a:t>
            </a:r>
            <a:r>
              <a:rPr lang="en-CA" sz="7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2011</a:t>
            </a:r>
          </a:p>
          <a:p>
            <a:pPr algn="ctr"/>
            <a:r>
              <a:rPr lang="en-CA" sz="6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Year-end Financial Report</a:t>
            </a:r>
            <a:endParaRPr lang="en-CA" sz="6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xmlns:p14="http://schemas.microsoft.com/office/powerpoint/2010/main" spd="slow">
    <p:pull dir="rd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720080"/>
          </a:xfrm>
        </p:spPr>
        <p:txBody>
          <a:bodyPr>
            <a:normAutofit/>
          </a:bodyPr>
          <a:lstStyle/>
          <a:p>
            <a:pPr algn="r"/>
            <a:r>
              <a:rPr lang="en-CA" sz="2000" b="1" dirty="0" smtClean="0">
                <a:latin typeface="Arabic Typesetting" pitchFamily="66" charset="-78"/>
                <a:cs typeface="Arabic Typesetting" pitchFamily="66" charset="-78"/>
              </a:rPr>
              <a:t>Denman Island Volunteer Fire Department</a:t>
            </a:r>
            <a:br>
              <a:rPr lang="en-CA" sz="2000" b="1" dirty="0" smtClean="0">
                <a:latin typeface="Arabic Typesetting" pitchFamily="66" charset="-78"/>
                <a:cs typeface="Arabic Typesetting" pitchFamily="66" charset="-78"/>
              </a:rPr>
            </a:br>
            <a:r>
              <a:rPr lang="en-CA" sz="2000" b="1" dirty="0" smtClean="0">
                <a:latin typeface="Arabic Typesetting" pitchFamily="66" charset="-78"/>
                <a:cs typeface="Arabic Typesetting" pitchFamily="66" charset="-78"/>
              </a:rPr>
              <a:t>2011 Year-end Financial Report</a:t>
            </a:r>
            <a:endParaRPr lang="en-CA" sz="2000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2484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CA" sz="3200" b="1" u="sng" dirty="0" smtClean="0">
                <a:solidFill>
                  <a:schemeClr val="accent1"/>
                </a:solidFill>
                <a:latin typeface="HGPHeiseiKakugothictaiW9" pitchFamily="50" charset="-128"/>
                <a:ea typeface="HGPHeiseiKakugothictaiW9" pitchFamily="50" charset="-128"/>
              </a:rPr>
              <a:t>Revenue</a:t>
            </a:r>
          </a:p>
          <a:p>
            <a:endParaRPr lang="en-CA" dirty="0" smtClean="0">
              <a:latin typeface="HGPHeiseiKakugothictaiW9" pitchFamily="50" charset="-128"/>
              <a:ea typeface="HGPHeiseiKakugothictaiW9" pitchFamily="50" charset="-128"/>
            </a:endParaRPr>
          </a:p>
          <a:p>
            <a:r>
              <a:rPr lang="en-CA" dirty="0" smtClean="0">
                <a:latin typeface="HGPHeiseiKakugothictaiW9" pitchFamily="50" charset="-128"/>
                <a:ea typeface="HGPHeiseiKakugothictaiW9" pitchFamily="50" charset="-128"/>
              </a:rPr>
              <a:t>Operating Grant		    99,000.</a:t>
            </a:r>
          </a:p>
          <a:p>
            <a:r>
              <a:rPr lang="en-CA" dirty="0" smtClean="0">
                <a:latin typeface="HGPHeiseiKakugothictaiW9" pitchFamily="50" charset="-128"/>
                <a:ea typeface="HGPHeiseiKakugothictaiW9" pitchFamily="50" charset="-128"/>
              </a:rPr>
              <a:t>Rent			        523.</a:t>
            </a:r>
          </a:p>
          <a:p>
            <a:r>
              <a:rPr lang="en-CA" dirty="0" smtClean="0">
                <a:latin typeface="HGPHeiseiKakugothictaiW9" pitchFamily="50" charset="-128"/>
                <a:ea typeface="HGPHeiseiKakugothictaiW9" pitchFamily="50" charset="-128"/>
              </a:rPr>
              <a:t>Donations			       1007.</a:t>
            </a:r>
          </a:p>
          <a:p>
            <a:pPr>
              <a:buNone/>
            </a:pPr>
            <a:r>
              <a:rPr lang="en-CA" b="1" dirty="0" smtClean="0">
                <a:latin typeface="HGPHeiseiKakugothictaiW9" pitchFamily="50" charset="-128"/>
                <a:ea typeface="HGPHeiseiKakugothictaiW9" pitchFamily="50" charset="-128"/>
              </a:rPr>
              <a:t>                                           </a:t>
            </a:r>
          </a:p>
          <a:p>
            <a:pPr>
              <a:buNone/>
            </a:pPr>
            <a:r>
              <a:rPr lang="en-CA" sz="4000" b="1" dirty="0" smtClean="0">
                <a:latin typeface="HGPHeiseiKakugothictaiW9" pitchFamily="50" charset="-128"/>
                <a:ea typeface="HGPHeiseiKakugothictaiW9" pitchFamily="50" charset="-128"/>
              </a:rPr>
              <a:t>                              </a:t>
            </a:r>
            <a:r>
              <a:rPr lang="en-CA" sz="4000" dirty="0" smtClean="0">
                <a:solidFill>
                  <a:schemeClr val="accent1"/>
                </a:solidFill>
                <a:latin typeface="HGPHeiseiKakugothictaiW9" pitchFamily="50" charset="-128"/>
                <a:ea typeface="HGPHeiseiKakugothictaiW9" pitchFamily="50" charset="-128"/>
              </a:rPr>
              <a:t>$100,530</a:t>
            </a:r>
            <a:r>
              <a:rPr lang="en-CA" dirty="0" smtClean="0"/>
              <a:t>.</a:t>
            </a:r>
          </a:p>
        </p:txBody>
      </p:sp>
    </p:spTree>
  </p:cSld>
  <p:clrMapOvr>
    <a:masterClrMapping/>
  </p:clrMapOvr>
  <p:transition xmlns:p14="http://schemas.microsoft.com/office/powerpoint/2010/main" spd="slow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648072"/>
          </a:xfrm>
        </p:spPr>
        <p:txBody>
          <a:bodyPr>
            <a:normAutofit/>
          </a:bodyPr>
          <a:lstStyle/>
          <a:p>
            <a:pPr algn="r">
              <a:lnSpc>
                <a:spcPts val="2000"/>
              </a:lnSpc>
              <a:spcBef>
                <a:spcPts val="600"/>
              </a:spcBef>
            </a:pPr>
            <a:r>
              <a:rPr lang="en-CA" sz="2000" b="1" dirty="0" smtClean="0">
                <a:latin typeface="Arabic Typesetting" pitchFamily="66" charset="-78"/>
                <a:cs typeface="Arabic Typesetting" pitchFamily="66" charset="-78"/>
              </a:rPr>
              <a:t>Denman Island Volunteer Fire Department </a:t>
            </a:r>
            <a:br>
              <a:rPr lang="en-CA" sz="2000" b="1" dirty="0" smtClean="0">
                <a:latin typeface="Arabic Typesetting" pitchFamily="66" charset="-78"/>
                <a:cs typeface="Arabic Typesetting" pitchFamily="66" charset="-78"/>
              </a:rPr>
            </a:br>
            <a:r>
              <a:rPr lang="en-CA" sz="2000" b="1" dirty="0" smtClean="0">
                <a:latin typeface="Arabic Typesetting" pitchFamily="66" charset="-78"/>
                <a:cs typeface="Arabic Typesetting" pitchFamily="66" charset="-78"/>
              </a:rPr>
              <a:t>2011 Year-end Financial Report</a:t>
            </a:r>
            <a:endParaRPr lang="en-CA" sz="2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623792"/>
          </a:xfrm>
        </p:spPr>
        <p:txBody>
          <a:bodyPr/>
          <a:lstStyle/>
          <a:p>
            <a:pPr>
              <a:buNone/>
            </a:pPr>
            <a:r>
              <a:rPr lang="en-CA" u="sng" dirty="0" smtClean="0">
                <a:solidFill>
                  <a:srgbClr val="FF0000"/>
                </a:solidFill>
                <a:latin typeface="HGPHeiseiKakugothictaiW9" pitchFamily="50" charset="-128"/>
                <a:ea typeface="HGPHeiseiKakugothictaiW9" pitchFamily="50" charset="-128"/>
              </a:rPr>
              <a:t>Expenditures</a:t>
            </a:r>
          </a:p>
          <a:p>
            <a:pPr>
              <a:buNone/>
            </a:pPr>
            <a:endParaRPr lang="en-CA" dirty="0" smtClean="0"/>
          </a:p>
          <a:p>
            <a:pPr>
              <a:buNone/>
            </a:pPr>
            <a:r>
              <a:rPr lang="en-CA" dirty="0" smtClean="0">
                <a:latin typeface="HGPHeiseiKakugothictaiW9" pitchFamily="50" charset="-128"/>
                <a:ea typeface="HGPHeiseiKakugothictaiW9" pitchFamily="50" charset="-128"/>
              </a:rPr>
              <a:t>Fire Protection Service          	 69,596.</a:t>
            </a:r>
          </a:p>
          <a:p>
            <a:pPr>
              <a:buNone/>
            </a:pPr>
            <a:endParaRPr lang="en-CA" dirty="0" smtClean="0">
              <a:latin typeface="HGPHeiseiKakugothictaiW9" pitchFamily="50" charset="-128"/>
              <a:ea typeface="HGPHeiseiKakugothictaiW9" pitchFamily="50" charset="-128"/>
            </a:endParaRPr>
          </a:p>
          <a:p>
            <a:pPr>
              <a:buNone/>
            </a:pPr>
            <a:r>
              <a:rPr lang="en-CA" dirty="0" smtClean="0">
                <a:latin typeface="HGPHeiseiKakugothictaiW9" pitchFamily="50" charset="-128"/>
                <a:ea typeface="HGPHeiseiKakugothictaiW9" pitchFamily="50" charset="-128"/>
              </a:rPr>
              <a:t>Administrative Services		 23,886.</a:t>
            </a:r>
          </a:p>
          <a:p>
            <a:pPr>
              <a:buNone/>
            </a:pPr>
            <a:endParaRPr lang="en-CA" dirty="0" smtClean="0">
              <a:latin typeface="HGPHeiseiKakugothictaiW9" pitchFamily="50" charset="-128"/>
              <a:ea typeface="HGPHeiseiKakugothictaiW9" pitchFamily="50" charset="-128"/>
            </a:endParaRPr>
          </a:p>
          <a:p>
            <a:pPr>
              <a:buNone/>
            </a:pPr>
            <a:r>
              <a:rPr lang="en-CA" sz="4000" dirty="0" smtClean="0">
                <a:latin typeface="HGPHeiseiKakugothictaiW9" pitchFamily="50" charset="-128"/>
                <a:ea typeface="HGPHeiseiKakugothictaiW9" pitchFamily="50" charset="-128"/>
              </a:rPr>
              <a:t>                                </a:t>
            </a:r>
            <a:r>
              <a:rPr lang="en-CA" sz="4000" dirty="0" smtClean="0">
                <a:solidFill>
                  <a:srgbClr val="FF0000"/>
                </a:solidFill>
                <a:latin typeface="HGPHeiseiKakugothictaiW9" pitchFamily="50" charset="-128"/>
                <a:ea typeface="HGPHeiseiKakugothictaiW9" pitchFamily="50" charset="-128"/>
              </a:rPr>
              <a:t>$93,482</a:t>
            </a:r>
            <a:r>
              <a:rPr lang="en-CA" dirty="0" smtClean="0"/>
              <a:t>	</a:t>
            </a:r>
            <a:endParaRPr lang="en-CA" dirty="0"/>
          </a:p>
        </p:txBody>
      </p:sp>
    </p:spTree>
  </p:cSld>
  <p:clrMapOvr>
    <a:masterClrMapping/>
  </p:clrMapOvr>
  <p:transition xmlns:p14="http://schemas.microsoft.com/office/powerpoint/2010/main" spd="slow">
    <p:pull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720080"/>
          </a:xfrm>
        </p:spPr>
        <p:txBody>
          <a:bodyPr>
            <a:normAutofit/>
          </a:bodyPr>
          <a:lstStyle/>
          <a:p>
            <a:pPr algn="r"/>
            <a:r>
              <a:rPr lang="en-CA" sz="2000" b="1" dirty="0" smtClean="0">
                <a:latin typeface="Arabic Typesetting" pitchFamily="66" charset="-78"/>
                <a:cs typeface="Arabic Typesetting" pitchFamily="66" charset="-78"/>
              </a:rPr>
              <a:t>Denman Island Volunteer Fire Department </a:t>
            </a:r>
            <a:br>
              <a:rPr lang="en-CA" sz="2000" b="1" dirty="0" smtClean="0">
                <a:latin typeface="Arabic Typesetting" pitchFamily="66" charset="-78"/>
                <a:cs typeface="Arabic Typesetting" pitchFamily="66" charset="-78"/>
              </a:rPr>
            </a:br>
            <a:r>
              <a:rPr lang="en-CA" sz="2000" b="1" dirty="0" smtClean="0">
                <a:latin typeface="Arabic Typesetting" pitchFamily="66" charset="-78"/>
                <a:cs typeface="Arabic Typesetting" pitchFamily="66" charset="-78"/>
              </a:rPr>
              <a:t>2011 Year-end Financial Report</a:t>
            </a:r>
            <a:endParaRPr lang="en-CA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39816"/>
          </a:xfrm>
        </p:spPr>
        <p:txBody>
          <a:bodyPr/>
          <a:lstStyle/>
          <a:p>
            <a:pPr>
              <a:buNone/>
            </a:pPr>
            <a:r>
              <a:rPr lang="en-CA" sz="2000" dirty="0" smtClean="0">
                <a:latin typeface="HGPHeiseiKakugothictaiW9" pitchFamily="50" charset="-128"/>
                <a:ea typeface="HGPHeiseiKakugothictaiW9" pitchFamily="50" charset="-128"/>
              </a:rPr>
              <a:t>Highlights</a:t>
            </a:r>
          </a:p>
          <a:p>
            <a:pPr>
              <a:buNone/>
            </a:pPr>
            <a:endParaRPr lang="en-CA" u="sng" dirty="0" smtClean="0">
              <a:latin typeface="HGPHeiseiKakugothictaiW9" pitchFamily="50" charset="-128"/>
              <a:ea typeface="HGPHeiseiKakugothictaiW9" pitchFamily="50" charset="-128"/>
            </a:endParaRPr>
          </a:p>
          <a:p>
            <a:pPr>
              <a:buNone/>
            </a:pPr>
            <a:r>
              <a:rPr lang="en-CA" u="sng" dirty="0" smtClean="0">
                <a:latin typeface="HGPHeiseiKakugothictaiW9" pitchFamily="50" charset="-128"/>
                <a:ea typeface="HGPHeiseiKakugothictaiW9" pitchFamily="50" charset="-128"/>
              </a:rPr>
              <a:t>Fire Protection Services</a:t>
            </a:r>
            <a:r>
              <a:rPr lang="en-CA" dirty="0" smtClean="0">
                <a:latin typeface="HGPHeiseiKakugothictaiW9" pitchFamily="50" charset="-128"/>
                <a:ea typeface="HGPHeiseiKakugothictaiW9" pitchFamily="50" charset="-128"/>
              </a:rPr>
              <a:t>    			</a:t>
            </a:r>
            <a:r>
              <a:rPr lang="en-CA" dirty="0" smtClean="0">
                <a:solidFill>
                  <a:srgbClr val="FF0000"/>
                </a:solidFill>
                <a:latin typeface="HGPHeiseiKakugothictaiW9" pitchFamily="50" charset="-128"/>
                <a:ea typeface="HGPHeiseiKakugothictaiW9" pitchFamily="50" charset="-128"/>
              </a:rPr>
              <a:t>69,596</a:t>
            </a:r>
          </a:p>
          <a:p>
            <a:pPr>
              <a:buNone/>
            </a:pPr>
            <a:endParaRPr lang="en-CA" u="sng" dirty="0" smtClean="0">
              <a:latin typeface="HGPHeiseiKakugothictaiW9" pitchFamily="50" charset="-128"/>
              <a:ea typeface="HGPHeiseiKakugothictaiW9" pitchFamily="50" charset="-128"/>
            </a:endParaRPr>
          </a:p>
          <a:p>
            <a:pPr>
              <a:buFont typeface="Arial" pitchFamily="34" charset="0"/>
              <a:buChar char="•"/>
            </a:pPr>
            <a:r>
              <a:rPr lang="en-CA" dirty="0" smtClean="0">
                <a:latin typeface="HGPHeiseiKakugothictaiW9" pitchFamily="50" charset="-128"/>
                <a:ea typeface="HGPHeiseiKakugothictaiW9" pitchFamily="50" charset="-128"/>
              </a:rPr>
              <a:t>Firefighters Honoraria      			27,490.</a:t>
            </a:r>
          </a:p>
          <a:p>
            <a:pPr>
              <a:buFont typeface="Arial" pitchFamily="34" charset="0"/>
              <a:buChar char="•"/>
            </a:pPr>
            <a:r>
              <a:rPr lang="en-CA" dirty="0" smtClean="0">
                <a:latin typeface="HGPHeiseiKakugothictaiW9" pitchFamily="50" charset="-128"/>
                <a:ea typeface="HGPHeiseiKakugothictaiW9" pitchFamily="50" charset="-128"/>
              </a:rPr>
              <a:t>Vehicle Maintenance &amp; Operation   		  9,800.</a:t>
            </a:r>
          </a:p>
          <a:p>
            <a:pPr>
              <a:buFont typeface="Arial" pitchFamily="34" charset="0"/>
              <a:buChar char="•"/>
            </a:pPr>
            <a:r>
              <a:rPr lang="en-CA" dirty="0" smtClean="0">
                <a:latin typeface="HGPHeiseiKakugothictaiW9" pitchFamily="50" charset="-128"/>
                <a:ea typeface="HGPHeiseiKakugothictaiW9" pitchFamily="50" charset="-128"/>
              </a:rPr>
              <a:t>Fire and Rescue Supplies    			  8,420.</a:t>
            </a:r>
          </a:p>
          <a:p>
            <a:pPr>
              <a:buFont typeface="Arial" pitchFamily="34" charset="0"/>
              <a:buChar char="•"/>
            </a:pPr>
            <a:r>
              <a:rPr lang="en-CA" dirty="0" smtClean="0">
                <a:latin typeface="HGPHeiseiKakugothictaiW9" pitchFamily="50" charset="-128"/>
                <a:ea typeface="HGPHeiseiKakugothictaiW9" pitchFamily="50" charset="-128"/>
              </a:rPr>
              <a:t>First Responder Program   			  5,800.</a:t>
            </a:r>
            <a:endParaRPr lang="en-CA" dirty="0">
              <a:latin typeface="HGPHeiseiKakugothictaiW9" pitchFamily="50" charset="-128"/>
              <a:ea typeface="HGPHeiseiKakugothictaiW9" pitchFamily="50" charset="-128"/>
            </a:endParaRPr>
          </a:p>
        </p:txBody>
      </p:sp>
    </p:spTree>
  </p:cSld>
  <p:clrMapOvr>
    <a:masterClrMapping/>
  </p:clrMapOvr>
  <p:transition xmlns:p14="http://schemas.microsoft.com/office/powerpoint/2010/main" spd="slow">
    <p:wipe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648072"/>
          </a:xfrm>
        </p:spPr>
        <p:txBody>
          <a:bodyPr>
            <a:normAutofit fontScale="90000"/>
          </a:bodyPr>
          <a:lstStyle/>
          <a:p>
            <a:pPr algn="r"/>
            <a:r>
              <a:rPr lang="en-CA" sz="2000" b="1" dirty="0" smtClean="0">
                <a:latin typeface="Arabic Typesetting" pitchFamily="66" charset="-78"/>
                <a:cs typeface="Arabic Typesetting" pitchFamily="66" charset="-78"/>
              </a:rPr>
              <a:t>Denman Island Volunteer Fire Department </a:t>
            </a:r>
            <a:br>
              <a:rPr lang="en-CA" sz="2000" b="1" dirty="0" smtClean="0">
                <a:latin typeface="Arabic Typesetting" pitchFamily="66" charset="-78"/>
                <a:cs typeface="Arabic Typesetting" pitchFamily="66" charset="-78"/>
              </a:rPr>
            </a:br>
            <a:r>
              <a:rPr lang="en-CA" sz="2000" b="1" dirty="0" smtClean="0">
                <a:latin typeface="Arabic Typesetting" pitchFamily="66" charset="-78"/>
                <a:cs typeface="Arabic Typesetting" pitchFamily="66" charset="-78"/>
              </a:rPr>
              <a:t>2011 Year-end Financial Report</a:t>
            </a:r>
            <a:endParaRPr lang="en-CA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95800"/>
          </a:xfrm>
        </p:spPr>
        <p:txBody>
          <a:bodyPr/>
          <a:lstStyle/>
          <a:p>
            <a:pPr>
              <a:buNone/>
            </a:pPr>
            <a:r>
              <a:rPr lang="en-CA" sz="2000" dirty="0" smtClean="0">
                <a:latin typeface="HGPHeiseiKakugothictaiW9" pitchFamily="50" charset="-128"/>
                <a:ea typeface="HGPHeiseiKakugothictaiW9" pitchFamily="50" charset="-128"/>
              </a:rPr>
              <a:t>Highlights</a:t>
            </a:r>
          </a:p>
          <a:p>
            <a:pPr>
              <a:buNone/>
            </a:pPr>
            <a:endParaRPr lang="en-CA" u="sng" dirty="0" smtClean="0">
              <a:latin typeface="HGPHeiseiKakugothictaiW9" pitchFamily="50" charset="-128"/>
              <a:ea typeface="HGPHeiseiKakugothictaiW9" pitchFamily="50" charset="-128"/>
            </a:endParaRPr>
          </a:p>
          <a:p>
            <a:pPr>
              <a:buNone/>
            </a:pPr>
            <a:r>
              <a:rPr lang="en-CA" u="sng" dirty="0" smtClean="0">
                <a:latin typeface="HGPHeiseiKakugothictaiW9" pitchFamily="50" charset="-128"/>
                <a:ea typeface="HGPHeiseiKakugothictaiW9" pitchFamily="50" charset="-128"/>
              </a:rPr>
              <a:t>Administrative Services</a:t>
            </a:r>
            <a:r>
              <a:rPr lang="en-CA" dirty="0" smtClean="0">
                <a:latin typeface="HGPHeiseiKakugothictaiW9" pitchFamily="50" charset="-128"/>
                <a:ea typeface="HGPHeiseiKakugothictaiW9" pitchFamily="50" charset="-128"/>
              </a:rPr>
              <a:t>    	</a:t>
            </a:r>
            <a:r>
              <a:rPr lang="en-CA" smtClean="0">
                <a:latin typeface="HGPHeiseiKakugothictaiW9" pitchFamily="50" charset="-128"/>
                <a:ea typeface="HGPHeiseiKakugothictaiW9" pitchFamily="50" charset="-128"/>
              </a:rPr>
              <a:t>	         </a:t>
            </a:r>
            <a:r>
              <a:rPr lang="en-CA" smtClean="0">
                <a:solidFill>
                  <a:srgbClr val="FF0000"/>
                </a:solidFill>
                <a:latin typeface="HGPHeiseiKakugothictaiW9" pitchFamily="50" charset="-128"/>
                <a:ea typeface="HGPHeiseiKakugothictaiW9" pitchFamily="50" charset="-128"/>
              </a:rPr>
              <a:t>23,886</a:t>
            </a:r>
            <a:r>
              <a:rPr lang="en-CA" dirty="0" smtClean="0">
                <a:solidFill>
                  <a:srgbClr val="FF0000"/>
                </a:solidFill>
                <a:latin typeface="HGPHeiseiKakugothictaiW9" pitchFamily="50" charset="-128"/>
                <a:ea typeface="HGPHeiseiKakugothictaiW9" pitchFamily="50" charset="-128"/>
              </a:rPr>
              <a:t>.</a:t>
            </a:r>
          </a:p>
          <a:p>
            <a:pPr>
              <a:buNone/>
            </a:pPr>
            <a:endParaRPr lang="en-CA" dirty="0" smtClean="0">
              <a:solidFill>
                <a:srgbClr val="FF0000"/>
              </a:solidFill>
              <a:latin typeface="HGPHeiseiKakugothictaiW9" pitchFamily="50" charset="-128"/>
              <a:ea typeface="HGPHeiseiKakugothictaiW9" pitchFamily="50" charset="-128"/>
            </a:endParaRPr>
          </a:p>
          <a:p>
            <a:pPr>
              <a:buFont typeface="Arial" pitchFamily="34" charset="0"/>
              <a:buChar char="•"/>
            </a:pPr>
            <a:r>
              <a:rPr lang="en-CA" dirty="0" smtClean="0">
                <a:latin typeface="HGPHeiseiKakugothictaiW9" pitchFamily="50" charset="-128"/>
                <a:ea typeface="HGPHeiseiKakugothictaiW9" pitchFamily="50" charset="-128"/>
              </a:rPr>
              <a:t>Office and Administration   		 7,886.</a:t>
            </a:r>
          </a:p>
          <a:p>
            <a:pPr>
              <a:buFont typeface="Arial" pitchFamily="34" charset="0"/>
              <a:buChar char="•"/>
            </a:pPr>
            <a:r>
              <a:rPr lang="en-CA" dirty="0" smtClean="0">
                <a:latin typeface="HGPHeiseiKakugothictaiW9" pitchFamily="50" charset="-128"/>
                <a:ea typeface="HGPHeiseiKakugothictaiW9" pitchFamily="50" charset="-128"/>
              </a:rPr>
              <a:t>Firefighters’ Insurance     		 4,615.</a:t>
            </a:r>
          </a:p>
          <a:p>
            <a:pPr>
              <a:buFont typeface="Arial" pitchFamily="34" charset="0"/>
              <a:buChar char="•"/>
            </a:pPr>
            <a:r>
              <a:rPr lang="en-CA" dirty="0" smtClean="0">
                <a:latin typeface="HGPHeiseiKakugothictaiW9" pitchFamily="50" charset="-128"/>
                <a:ea typeface="HGPHeiseiKakugothictaiW9" pitchFamily="50" charset="-128"/>
              </a:rPr>
              <a:t>Utilities </a:t>
            </a:r>
            <a:r>
              <a:rPr lang="en-CA" sz="1800" dirty="0" smtClean="0">
                <a:latin typeface="HGPHeiseiKakugothictaiW9" pitchFamily="50" charset="-128"/>
                <a:ea typeface="HGPHeiseiKakugothictaiW9" pitchFamily="50" charset="-128"/>
              </a:rPr>
              <a:t>(Hydro, Phone, Internet)     		  </a:t>
            </a:r>
            <a:r>
              <a:rPr lang="en-CA" dirty="0" smtClean="0">
                <a:latin typeface="HGPHeiseiKakugothictaiW9" pitchFamily="50" charset="-128"/>
                <a:ea typeface="HGPHeiseiKakugothictaiW9" pitchFamily="50" charset="-128"/>
              </a:rPr>
              <a:t>4,175.</a:t>
            </a:r>
            <a:endParaRPr lang="en-CA" dirty="0"/>
          </a:p>
        </p:txBody>
      </p:sp>
    </p:spTree>
  </p:cSld>
  <p:clrMapOvr>
    <a:masterClrMapping/>
  </p:clrMapOvr>
  <p:transition xmlns:p14="http://schemas.microsoft.com/office/powerpoint/2010/main">
    <p:wipe dir="d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648072"/>
          </a:xfrm>
        </p:spPr>
        <p:txBody>
          <a:bodyPr>
            <a:normAutofit fontScale="90000"/>
          </a:bodyPr>
          <a:lstStyle/>
          <a:p>
            <a:pPr algn="r"/>
            <a:r>
              <a:rPr lang="en-CA" sz="2000" b="1" dirty="0" smtClean="0">
                <a:latin typeface="Arabic Typesetting" pitchFamily="66" charset="-78"/>
                <a:cs typeface="Arabic Typesetting" pitchFamily="66" charset="-78"/>
              </a:rPr>
              <a:t>Denman Island Volunteer Fire Department </a:t>
            </a:r>
            <a:br>
              <a:rPr lang="en-CA" sz="2000" b="1" dirty="0" smtClean="0">
                <a:latin typeface="Arabic Typesetting" pitchFamily="66" charset="-78"/>
                <a:cs typeface="Arabic Typesetting" pitchFamily="66" charset="-78"/>
              </a:rPr>
            </a:br>
            <a:r>
              <a:rPr lang="en-CA" sz="2000" b="1" dirty="0" smtClean="0">
                <a:latin typeface="Arabic Typesetting" pitchFamily="66" charset="-78"/>
                <a:cs typeface="Arabic Typesetting" pitchFamily="66" charset="-78"/>
              </a:rPr>
              <a:t>2011 Year-end Financial Report</a:t>
            </a:r>
            <a:endParaRPr lang="en-CA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398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CA" sz="2000" dirty="0" smtClean="0">
                <a:latin typeface="HGPHeiseiKakugothictaiW9" pitchFamily="50" charset="-128"/>
                <a:ea typeface="HGPHeiseiKakugothictaiW9" pitchFamily="50" charset="-128"/>
              </a:rPr>
              <a:t>Financial Position – December 31, 2011</a:t>
            </a:r>
          </a:p>
          <a:p>
            <a:pPr>
              <a:buNone/>
            </a:pPr>
            <a:r>
              <a:rPr lang="en-CA" sz="2400" u="sng" dirty="0" smtClean="0">
                <a:solidFill>
                  <a:schemeClr val="accent1"/>
                </a:solidFill>
                <a:latin typeface="HGPHeiseiKakugothictaiW9" pitchFamily="50" charset="-128"/>
                <a:ea typeface="HGPHeiseiKakugothictaiW9" pitchFamily="50" charset="-128"/>
              </a:rPr>
              <a:t>Assets</a:t>
            </a:r>
          </a:p>
          <a:p>
            <a:pPr>
              <a:buNone/>
            </a:pPr>
            <a:r>
              <a:rPr lang="en-CA" sz="2400" dirty="0" smtClean="0">
                <a:latin typeface="HGPHeiseiKakugothictaiW9" pitchFamily="50" charset="-128"/>
                <a:ea typeface="HGPHeiseiKakugothictaiW9" pitchFamily="50" charset="-128"/>
              </a:rPr>
              <a:t>Cash on </a:t>
            </a:r>
            <a:r>
              <a:rPr lang="en-CA" sz="2400" dirty="0" smtClean="0">
                <a:latin typeface="HGPHeiseiKakugothictaiW9" pitchFamily="50" charset="-128"/>
                <a:ea typeface="HGPHeiseiKakugothictaiW9" pitchFamily="50" charset="-128"/>
              </a:rPr>
              <a:t>Hand  -  					</a:t>
            </a:r>
            <a:r>
              <a:rPr lang="en-CA" sz="2400" dirty="0" smtClean="0">
                <a:solidFill>
                  <a:schemeClr val="accent1"/>
                </a:solidFill>
                <a:latin typeface="HGPHeiseiKakugothictaiW9" pitchFamily="50" charset="-128"/>
                <a:ea typeface="HGPHeiseiKakugothictaiW9" pitchFamily="50" charset="-128"/>
              </a:rPr>
              <a:t>13,981</a:t>
            </a:r>
            <a:endParaRPr lang="en-CA" sz="2400" dirty="0" smtClean="0">
              <a:solidFill>
                <a:schemeClr val="accent1"/>
              </a:solidFill>
              <a:latin typeface="HGPHeiseiKakugothictaiW9" pitchFamily="50" charset="-128"/>
              <a:ea typeface="HGPHeiseiKakugothictaiW9" pitchFamily="50" charset="-128"/>
            </a:endParaRPr>
          </a:p>
          <a:p>
            <a:pPr>
              <a:buNone/>
            </a:pPr>
            <a:r>
              <a:rPr lang="en-CA" sz="2400" dirty="0" smtClean="0">
                <a:latin typeface="HGPHeiseiKakugothictaiW9" pitchFamily="50" charset="-128"/>
                <a:ea typeface="HGPHeiseiKakugothictaiW9" pitchFamily="50" charset="-128"/>
              </a:rPr>
              <a:t>HST Receivable </a:t>
            </a:r>
            <a:r>
              <a:rPr lang="en-CA" sz="2400" dirty="0" smtClean="0">
                <a:latin typeface="HGPHeiseiKakugothictaiW9" pitchFamily="50" charset="-128"/>
                <a:ea typeface="HGPHeiseiKakugothictaiW9" pitchFamily="50" charset="-128"/>
              </a:rPr>
              <a:t>-  </a:t>
            </a:r>
            <a:r>
              <a:rPr lang="en-CA" sz="2400" dirty="0" smtClean="0">
                <a:solidFill>
                  <a:schemeClr val="accent1"/>
                </a:solidFill>
                <a:latin typeface="HGPHeiseiKakugothictaiW9" pitchFamily="50" charset="-128"/>
                <a:ea typeface="HGPHeiseiKakugothictaiW9" pitchFamily="50" charset="-128"/>
              </a:rPr>
              <a:t>4,218</a:t>
            </a:r>
            <a:r>
              <a:rPr lang="en-CA" sz="2400" dirty="0" smtClean="0">
                <a:latin typeface="HGPHeiseiKakugothictaiW9" pitchFamily="50" charset="-128"/>
                <a:ea typeface="HGPHeiseiKakugothictaiW9" pitchFamily="50" charset="-128"/>
              </a:rPr>
              <a:t> </a:t>
            </a:r>
            <a:r>
              <a:rPr lang="en-CA" sz="1800" dirty="0" smtClean="0">
                <a:latin typeface="HGPHeiseiKakugothictaiW9" pitchFamily="50" charset="-128"/>
                <a:ea typeface="HGPHeiseiKakugothictaiW9" pitchFamily="50" charset="-128"/>
              </a:rPr>
              <a:t>(May, 2012)</a:t>
            </a:r>
          </a:p>
          <a:p>
            <a:pPr>
              <a:buNone/>
            </a:pPr>
            <a:endParaRPr lang="en-CA" sz="2400" u="sng" dirty="0" smtClean="0">
              <a:latin typeface="HGPHeiseiKakugothictaiW9" pitchFamily="50" charset="-128"/>
              <a:ea typeface="HGPHeiseiKakugothictaiW9" pitchFamily="50" charset="-128"/>
            </a:endParaRPr>
          </a:p>
          <a:p>
            <a:pPr>
              <a:buNone/>
            </a:pPr>
            <a:r>
              <a:rPr lang="en-CA" sz="2400" u="sng" dirty="0" smtClean="0">
                <a:solidFill>
                  <a:srgbClr val="FF0000"/>
                </a:solidFill>
                <a:latin typeface="HGPHeiseiKakugothictaiW9" pitchFamily="50" charset="-128"/>
                <a:ea typeface="HGPHeiseiKakugothictaiW9" pitchFamily="50" charset="-128"/>
              </a:rPr>
              <a:t>Liabilities</a:t>
            </a:r>
          </a:p>
          <a:p>
            <a:pPr>
              <a:buNone/>
            </a:pPr>
            <a:r>
              <a:rPr lang="en-CA" sz="2400" dirty="0" smtClean="0">
                <a:latin typeface="HGPHeiseiKakugothictaiW9" pitchFamily="50" charset="-128"/>
                <a:ea typeface="HGPHeiseiKakugothictaiW9" pitchFamily="50" charset="-128"/>
              </a:rPr>
              <a:t>Accounts payable </a:t>
            </a:r>
            <a:r>
              <a:rPr lang="en-CA" sz="1800" dirty="0" smtClean="0">
                <a:latin typeface="HGPHeiseiKakugothictaiW9" pitchFamily="50" charset="-128"/>
                <a:ea typeface="HGPHeiseiKakugothictaiW9" pitchFamily="50" charset="-128"/>
              </a:rPr>
              <a:t>(MNP Assessment)  </a:t>
            </a:r>
            <a:r>
              <a:rPr lang="en-CA" sz="1800" dirty="0">
                <a:latin typeface="HGPHeiseiKakugothictaiW9" pitchFamily="50" charset="-128"/>
                <a:ea typeface="HGPHeiseiKakugothictaiW9" pitchFamily="50" charset="-128"/>
              </a:rPr>
              <a:t> </a:t>
            </a:r>
            <a:r>
              <a:rPr lang="en-CA" sz="2400" dirty="0" smtClean="0">
                <a:latin typeface="HGPHeiseiKakugothictaiW9" pitchFamily="50" charset="-128"/>
                <a:ea typeface="HGPHeiseiKakugothictaiW9" pitchFamily="50" charset="-128"/>
              </a:rPr>
              <a:t>		</a:t>
            </a:r>
            <a:r>
              <a:rPr lang="en-CA" sz="2400" dirty="0" smtClean="0">
                <a:solidFill>
                  <a:srgbClr val="FF0000"/>
                </a:solidFill>
                <a:latin typeface="HGPHeiseiKakugothictaiW9" pitchFamily="50" charset="-128"/>
                <a:ea typeface="HGPHeiseiKakugothictaiW9" pitchFamily="50" charset="-128"/>
              </a:rPr>
              <a:t> 2,000.</a:t>
            </a:r>
          </a:p>
          <a:p>
            <a:pPr>
              <a:buNone/>
            </a:pPr>
            <a:r>
              <a:rPr lang="en-CA" sz="2400" dirty="0" smtClean="0">
                <a:latin typeface="HGPHeiseiKakugothictaiW9" pitchFamily="50" charset="-128"/>
                <a:ea typeface="HGPHeiseiKakugothictaiW9" pitchFamily="50" charset="-128"/>
              </a:rPr>
              <a:t>Reserve for Station Renovation  			 </a:t>
            </a:r>
            <a:r>
              <a:rPr lang="en-CA" sz="2400" dirty="0" smtClean="0">
                <a:solidFill>
                  <a:srgbClr val="FF0000"/>
                </a:solidFill>
                <a:latin typeface="HGPHeiseiKakugothictaiW9" pitchFamily="50" charset="-128"/>
                <a:ea typeface="HGPHeiseiKakugothictaiW9" pitchFamily="50" charset="-128"/>
              </a:rPr>
              <a:t>5,000.</a:t>
            </a:r>
          </a:p>
          <a:p>
            <a:pPr>
              <a:buNone/>
            </a:pPr>
            <a:r>
              <a:rPr lang="en-CA" sz="2400" dirty="0" smtClean="0">
                <a:latin typeface="HGPHeiseiKakugothictaiW9" pitchFamily="50" charset="-128"/>
                <a:ea typeface="HGPHeiseiKakugothictaiW9" pitchFamily="50" charset="-128"/>
              </a:rPr>
              <a:t>								</a:t>
            </a:r>
          </a:p>
          <a:p>
            <a:pPr>
              <a:buNone/>
            </a:pPr>
            <a:r>
              <a:rPr lang="en-CA" sz="2400" dirty="0" smtClean="0">
                <a:solidFill>
                  <a:srgbClr val="00B050"/>
                </a:solidFill>
                <a:latin typeface="HGPHeiseiKakugothictaiW9" pitchFamily="50" charset="-128"/>
                <a:ea typeface="HGPHeiseiKakugothictaiW9" pitchFamily="50" charset="-128"/>
              </a:rPr>
              <a:t>Contingency Reserve   				  6,981.</a:t>
            </a:r>
          </a:p>
          <a:p>
            <a:pPr>
              <a:buNone/>
            </a:pPr>
            <a:endParaRPr lang="en-CA" dirty="0" smtClean="0"/>
          </a:p>
          <a:p>
            <a:pPr>
              <a:buNone/>
            </a:pPr>
            <a:endParaRPr lang="en-CA" dirty="0"/>
          </a:p>
        </p:txBody>
      </p:sp>
    </p:spTree>
  </p:cSld>
  <p:clrMapOvr>
    <a:masterClrMapping/>
  </p:clrMapOvr>
  <p:transition xmlns:p14="http://schemas.microsoft.com/office/powerpoint/2010/main" spd="slow">
    <p:pull dir="d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476672"/>
            <a:ext cx="8229600" cy="720080"/>
          </a:xfrm>
        </p:spPr>
        <p:txBody>
          <a:bodyPr>
            <a:normAutofit/>
          </a:bodyPr>
          <a:lstStyle/>
          <a:p>
            <a:pPr algn="r"/>
            <a:r>
              <a:rPr lang="en-CA" sz="2000" b="1" dirty="0" smtClean="0">
                <a:latin typeface="Arabic Typesetting" pitchFamily="66" charset="-78"/>
                <a:cs typeface="Arabic Typesetting" pitchFamily="66" charset="-78"/>
              </a:rPr>
              <a:t>Denman Island Volunteer Fire Department </a:t>
            </a:r>
            <a:br>
              <a:rPr lang="en-CA" sz="2000" b="1" dirty="0" smtClean="0">
                <a:latin typeface="Arabic Typesetting" pitchFamily="66" charset="-78"/>
                <a:cs typeface="Arabic Typesetting" pitchFamily="66" charset="-78"/>
              </a:rPr>
            </a:br>
            <a:r>
              <a:rPr lang="en-CA" sz="2000" b="1" dirty="0" smtClean="0">
                <a:latin typeface="Arabic Typesetting" pitchFamily="66" charset="-78"/>
                <a:cs typeface="Arabic Typesetting" pitchFamily="66" charset="-78"/>
              </a:rPr>
              <a:t>2011 Year-end Financial Report</a:t>
            </a:r>
            <a:endParaRPr lang="en-CA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176464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CA" sz="3200" b="1" dirty="0" smtClean="0">
                <a:solidFill>
                  <a:schemeClr val="tx1"/>
                </a:solidFill>
              </a:rPr>
              <a:t>Thank you for your continuing suppor</a:t>
            </a:r>
            <a:r>
              <a:rPr lang="en-CA" sz="3600" b="1" dirty="0" smtClean="0">
                <a:solidFill>
                  <a:schemeClr val="tx1"/>
                </a:solidFill>
              </a:rPr>
              <a:t>t</a:t>
            </a:r>
          </a:p>
          <a:p>
            <a:pPr algn="r">
              <a:buNone/>
            </a:pPr>
            <a:r>
              <a:rPr lang="en-CA" sz="1800" dirty="0" smtClean="0">
                <a:solidFill>
                  <a:schemeClr val="tx1"/>
                </a:solidFill>
              </a:rPr>
              <a:t>                                                    - Denman Island Volunteer Firefighters</a:t>
            </a:r>
          </a:p>
          <a:p>
            <a:pPr>
              <a:buNone/>
            </a:pPr>
            <a:endParaRPr lang="en-CA" sz="18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CA" sz="2000" b="1" dirty="0" smtClean="0">
                <a:solidFill>
                  <a:schemeClr val="tx1"/>
                </a:solidFill>
              </a:rPr>
              <a:t>   </a:t>
            </a:r>
            <a:r>
              <a:rPr lang="en-CA" sz="2800" b="1" dirty="0" smtClean="0">
                <a:solidFill>
                  <a:schemeClr val="tx1"/>
                </a:solidFill>
              </a:rPr>
              <a:t>Join us later this spring at the Firehall for:</a:t>
            </a:r>
          </a:p>
          <a:p>
            <a:pPr>
              <a:buNone/>
            </a:pPr>
            <a:endParaRPr lang="en-CA" sz="2000" b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CA" sz="2000" b="1" dirty="0" smtClean="0">
                <a:solidFill>
                  <a:schemeClr val="tx1"/>
                </a:solidFill>
              </a:rPr>
              <a:t>	-  Demonstrations of fire protection and rescue procedures</a:t>
            </a:r>
          </a:p>
          <a:p>
            <a:pPr>
              <a:buNone/>
            </a:pPr>
            <a:r>
              <a:rPr lang="en-CA" sz="2000" b="1" dirty="0" smtClean="0">
                <a:solidFill>
                  <a:schemeClr val="tx1"/>
                </a:solidFill>
              </a:rPr>
              <a:t>	-  Hands-on use of fire equipment</a:t>
            </a:r>
          </a:p>
          <a:p>
            <a:pPr>
              <a:buNone/>
            </a:pPr>
            <a:r>
              <a:rPr lang="en-CA" sz="2000" b="1" dirty="0" smtClean="0">
                <a:solidFill>
                  <a:schemeClr val="tx1"/>
                </a:solidFill>
              </a:rPr>
              <a:t>	-  Our First Responders program</a:t>
            </a:r>
          </a:p>
          <a:p>
            <a:pPr>
              <a:buNone/>
            </a:pPr>
            <a:r>
              <a:rPr lang="en-CA" sz="2000" b="1" dirty="0" smtClean="0">
                <a:solidFill>
                  <a:schemeClr val="tx1"/>
                </a:solidFill>
              </a:rPr>
              <a:t>	-  Review Fire Department finances and budgeting procedures</a:t>
            </a:r>
          </a:p>
          <a:p>
            <a:pPr>
              <a:buNone/>
            </a:pPr>
            <a:endParaRPr lang="en-CA" sz="1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spd="slow">
    <p:newsflash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136</TotalTime>
  <Words>89</Words>
  <Application>Microsoft Macintosh PowerPoint</Application>
  <PresentationFormat>On-screen Show (4:3)</PresentationFormat>
  <Paragraphs>57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Denman  Island  Volunteer Fire Department </vt:lpstr>
      <vt:lpstr>Denman Island Volunteer Fire Department 2011 Year-end Financial Report</vt:lpstr>
      <vt:lpstr>Denman Island Volunteer Fire Department  2011 Year-end Financial Report</vt:lpstr>
      <vt:lpstr>Denman Island Volunteer Fire Department  2011 Year-end Financial Report</vt:lpstr>
      <vt:lpstr>Denman Island Volunteer Fire Department  2011 Year-end Financial Report</vt:lpstr>
      <vt:lpstr>Denman Island Volunteer Fire Department  2011 Year-end Financial Report</vt:lpstr>
      <vt:lpstr>Denman Island Volunteer Fire Department  2011 Year-end Financial Report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Denman  Island  Volunteer Fire Department</dc:title>
  <dc:creator>JGR</dc:creator>
  <cp:lastModifiedBy>  Ralston</cp:lastModifiedBy>
  <cp:revision>21</cp:revision>
  <dcterms:created xsi:type="dcterms:W3CDTF">2012-03-28T02:14:33Z</dcterms:created>
  <dcterms:modified xsi:type="dcterms:W3CDTF">2012-04-08T16:44:56Z</dcterms:modified>
</cp:coreProperties>
</file>